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51" r:id="rId3"/>
    <p:sldId id="352" r:id="rId4"/>
    <p:sldId id="354" r:id="rId5"/>
    <p:sldId id="384" r:id="rId6"/>
    <p:sldId id="257" r:id="rId7"/>
    <p:sldId id="363" r:id="rId8"/>
    <p:sldId id="367" r:id="rId9"/>
    <p:sldId id="365" r:id="rId10"/>
    <p:sldId id="390" r:id="rId11"/>
    <p:sldId id="387" r:id="rId12"/>
    <p:sldId id="388" r:id="rId13"/>
    <p:sldId id="376" r:id="rId14"/>
    <p:sldId id="378" r:id="rId15"/>
    <p:sldId id="379" r:id="rId16"/>
    <p:sldId id="381" r:id="rId17"/>
    <p:sldId id="382" r:id="rId18"/>
    <p:sldId id="375" r:id="rId19"/>
    <p:sldId id="386" r:id="rId20"/>
    <p:sldId id="380" r:id="rId21"/>
    <p:sldId id="395" r:id="rId22"/>
    <p:sldId id="393" r:id="rId23"/>
    <p:sldId id="396" r:id="rId24"/>
    <p:sldId id="389" r:id="rId25"/>
    <p:sldId id="377" r:id="rId26"/>
    <p:sldId id="369" r:id="rId27"/>
    <p:sldId id="391" r:id="rId28"/>
    <p:sldId id="394" r:id="rId29"/>
    <p:sldId id="392" r:id="rId30"/>
    <p:sldId id="374" r:id="rId31"/>
    <p:sldId id="362" r:id="rId32"/>
    <p:sldId id="364" r:id="rId33"/>
    <p:sldId id="371" r:id="rId34"/>
    <p:sldId id="372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482D32-09E2-419D-88E3-BCDDF7A7203C}">
          <p14:sldIdLst>
            <p14:sldId id="256"/>
            <p14:sldId id="351"/>
            <p14:sldId id="352"/>
            <p14:sldId id="354"/>
            <p14:sldId id="384"/>
            <p14:sldId id="257"/>
            <p14:sldId id="363"/>
            <p14:sldId id="367"/>
            <p14:sldId id="365"/>
            <p14:sldId id="390"/>
            <p14:sldId id="387"/>
            <p14:sldId id="388"/>
            <p14:sldId id="376"/>
            <p14:sldId id="378"/>
            <p14:sldId id="379"/>
            <p14:sldId id="381"/>
            <p14:sldId id="382"/>
            <p14:sldId id="375"/>
            <p14:sldId id="386"/>
            <p14:sldId id="380"/>
            <p14:sldId id="395"/>
            <p14:sldId id="393"/>
            <p14:sldId id="396"/>
            <p14:sldId id="389"/>
            <p14:sldId id="377"/>
            <p14:sldId id="369"/>
            <p14:sldId id="391"/>
            <p14:sldId id="394"/>
            <p14:sldId id="392"/>
            <p14:sldId id="374"/>
            <p14:sldId id="362"/>
            <p14:sldId id="364"/>
          </p14:sldIdLst>
        </p14:section>
        <p14:section name="Untitled Section" id="{C8F6BDFD-61BC-4E89-B380-2342FA463A08}">
          <p14:sldIdLst>
            <p14:sldId id="371"/>
            <p14:sldId id="372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D7D31"/>
    <a:srgbClr val="5A4F3B"/>
    <a:srgbClr val="548235"/>
    <a:srgbClr val="B84297"/>
    <a:srgbClr val="512BD4"/>
    <a:srgbClr val="5E2C62"/>
    <a:srgbClr val="A5A5A5"/>
    <a:srgbClr val="2C441C"/>
    <a:srgbClr val="2A1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81364" autoAdjust="0"/>
  </p:normalViewPr>
  <p:slideViewPr>
    <p:cSldViewPr snapToGrid="0">
      <p:cViewPr varScale="1">
        <p:scale>
          <a:sx n="93" d="100"/>
          <a:sy n="93" d="100"/>
        </p:scale>
        <p:origin x="1170" y="72"/>
      </p:cViewPr>
      <p:guideLst/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6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3448F-3A69-4D00-BEC4-199950B08586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7DAF2-D9FD-4201-8A83-D0347E71D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22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84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12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91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2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A7B8-9D5C-4DA8-F50D-C8BC0852B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C8DBD-2480-23C4-322D-3C96864CA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13EDC-4913-75AD-020E-071D0E826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2D32A-6D7D-2BDF-4D60-EE2156B7E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42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7E5CA-F6F6-5A9E-C697-55E1E35FC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E56AAC-BC40-09DD-0AC0-74CB185BD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B7D05-E2E8-0CB3-DA84-DBC076D57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4AB87-AE2F-6B7A-9445-7DF80957A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06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628E5-2AF4-DAFC-56F8-91E60C6DE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C1672-7BD1-A7BC-6317-BD1E19372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1D0F8-A464-C288-7E42-74F72F1E8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8F0D1-CAE8-F144-24FF-8BFCE7DFA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14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55FAB-F675-3759-20C9-C01B90FB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1388F-3AF4-6AD7-FF8B-BE9FF0A46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28341-BDD4-8F6F-5070-1D8F8C2F3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C620D-EC8F-A737-A18B-F1862DB52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92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6868-2499-4CAF-DD0F-7E6672277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091030-4EA4-8533-D485-10C7AB58EE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247331-00FA-0464-CEAC-CEF50E3C2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b="1" dirty="0" err="1"/>
              <a:t>Shiny</a:t>
            </a:r>
            <a:r>
              <a:rPr lang="tr-TR" b="1" dirty="0"/>
              <a:t> Object </a:t>
            </a:r>
            <a:r>
              <a:rPr lang="tr-TR" b="1" dirty="0" err="1"/>
              <a:t>Syndrome</a:t>
            </a:r>
            <a:r>
              <a:rPr lang="en-US" b="1" i="0" dirty="0">
                <a:solidFill>
                  <a:srgbClr val="223548"/>
                </a:solidFill>
                <a:effectLst/>
                <a:latin typeface="72Brand"/>
                <a:sym typeface="Wingdings" panose="05000000000000000000" pitchFamily="2" charset="2"/>
              </a:rPr>
              <a:t>!</a:t>
            </a:r>
            <a:endParaRPr lang="en-US" b="0" i="0" dirty="0">
              <a:solidFill>
                <a:srgbClr val="223548"/>
              </a:solidFill>
              <a:effectLst/>
              <a:latin typeface="72Bran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B0A63-7750-5FED-E99A-61647B439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6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80B4E-04AD-C75D-9D96-3C63139C3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6741F9-77C2-9465-E21B-D1479FFD9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254D7-10EC-E102-CA9D-67115AAC7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C7195-66E6-E913-A46E-270F2F97F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2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ADEDC-9BC8-7123-CC41-BF35D37F9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2D5CA-086D-13DB-1774-8AC1BD164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BCC7F-8C09-91C2-CA7A-E43CFF1A2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573B9-DFA8-4617-7CC5-08EE1DCEC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6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0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24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6E43B-087F-3193-8195-56E293CAD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18EE8-1BDE-06D8-39B5-A1A0F5C67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3CE78C-4DB2-6431-47A2-5AA7E2A05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BC524-75A8-F189-6EBB-A454FD314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58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44962-5F0D-E846-1B51-BC14C0D7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01905-EAEF-C2B4-7805-883D9C717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B2B9C3-2DE2-3164-8B0D-C8EA40A55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97EC-FA89-39F8-1D7A-E7221FEE1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81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09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/>
              <a:t>💡 </a:t>
            </a:r>
            <a:r>
              <a:rPr lang="en-US" sz="1200" dirty="0">
                <a:latin typeface="Euclid Circular B" panose="020B0504000000000000"/>
              </a:rPr>
              <a:t>Use </a:t>
            </a:r>
            <a:r>
              <a:rPr lang="tr-TR" sz="1200" b="1" dirty="0"/>
              <a:t>Fine-Tuning</a:t>
            </a:r>
            <a:r>
              <a:rPr lang="tr-TR" sz="1200" dirty="0"/>
              <a:t> for speed and domain-specific accuracy.</a:t>
            </a:r>
            <a:endParaRPr lang="en-US" sz="1200" dirty="0"/>
          </a:p>
          <a:p>
            <a:r>
              <a:rPr lang="tr-TR" sz="1200" dirty="0"/>
              <a:t>💡 Use </a:t>
            </a:r>
            <a:r>
              <a:rPr lang="tr-TR" sz="1200" b="1" dirty="0"/>
              <a:t>RAG</a:t>
            </a:r>
            <a:r>
              <a:rPr lang="tr-TR" sz="1200" dirty="0"/>
              <a:t> for real-time, dynamic responses</a:t>
            </a:r>
            <a:r>
              <a:rPr lang="en-US" sz="1200" dirty="0">
                <a:latin typeface="Euclid Circular B" panose="020B0504000000000000"/>
              </a:rPr>
              <a:t>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89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0850-E9F5-0EAB-CE3F-B2B59509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A931F-1FD0-E808-FB02-69D283048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3E6F7-B907-26A0-5ED5-E18C0B10B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4A9BE-5F21-5235-564D-30D82150A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60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59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40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B6E9A-F654-627D-034A-753AF4ED8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B5587-9DCA-2F2A-FE9C-EED5E2678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0B5C4-5623-FF88-C65B-1E5E54844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25033-8529-C01D-D28E-ACD7D957F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1" i="0" dirty="0">
              <a:solidFill>
                <a:srgbClr val="FFFFFF"/>
              </a:solidFill>
              <a:effectLst/>
              <a:latin typeface="Lexend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4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47AC1-330B-AC95-A4E2-7A08174A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BF4AC-A5CF-0CB8-9F5E-2CE898572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76A29-00E8-A6E8-6840-B895EB1CD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Faking! Hallucinations 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C7C5E-0C9A-65CA-0235-74CED17C15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01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00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DD9CC-94A9-98D8-D6E6-DEFD0993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0AA0B-CD68-9C21-B043-2FA77B784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D2AAD-B810-9187-9A89-3DB0436A0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6AAF8-7754-FB59-69A5-9E07F34C7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06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F96A-5AA0-F2BD-D0D8-F06300A31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388EB-D57D-7298-0B13-303E9F2AD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B266E-667C-9009-B4B7-F747E07A9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23548"/>
              </a:solidFill>
              <a:effectLst/>
              <a:latin typeface="72Bran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D60FB-3C29-669F-01E6-56D208060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1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23548"/>
              </a:solidFill>
              <a:effectLst/>
              <a:latin typeface="72Bra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83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7DAF2-D9FD-4201-8A83-D0347E71DE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F978-8F5D-42A7-86BF-A984953F5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53519-725D-4962-B748-CC7552F83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7900-64FF-4805-A66E-0B884BC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274FF-F87E-401D-829B-527D8BAB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99CA-B05B-47F7-A46C-3F7F0FB3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28CF-DF5D-471D-B0B9-89362618A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B0F86-3012-4450-97B5-7E1D7ECAD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828-2930-40A7-AED2-72F6457D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A84D5-31FC-4926-B974-625D8C4D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209B-0705-4ED8-A491-3D5D44C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1CA8-EED4-4E1A-B8D5-0FBA74274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40CE-BBFA-4672-A07F-8EED901D5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D506-02AC-45D8-92B7-72E22AFA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A1C25-D938-4BD4-AFBA-B9360582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FD12-3F16-4988-A6A5-340D2E336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685-4C02-43BB-81D2-04EAAD1B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07CA-BDB0-4F66-B7EA-15AC28296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7DE6-90DC-461E-BBC5-E13D53F4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9F46-5890-41BD-ACAD-F76D73A6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A23-24D1-4AE7-B7EA-4B624CC1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EF1-4C5E-4AEE-9A09-F8F86769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EC00-4EF5-40FD-BE65-ED178D988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D0061-7235-4551-BDC1-1B52EE2D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E4BB6-4393-45E5-A9AA-9B80E2E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94CB6-B3F3-4DE1-A025-90F5E1DB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6F26-7C86-412B-BADB-DD2A6112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C9F5-F495-4BB6-8614-F278F69277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F24DB-A85C-4539-91EF-5629F53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33937-4109-4B2C-A286-F0927620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5F166-F3BE-4326-893D-A0B8DB72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932-0F9D-4378-96A1-2F322DB1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36F7-094B-4EA4-AA03-A8D8E79C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38E7-9C70-4777-95AF-A5054F3ED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6AAA-B98D-4372-A5A6-85FFC8DC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68441-FF50-42B6-BA69-C5C074CD4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23AB-9D34-431A-AB82-A534EFEA0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8EFDC-928F-4FED-983C-7ABD436A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6DEBE-584F-4E83-A7E8-A9C4C827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74D1E-6C1B-4FD2-9DF9-C84FB567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7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5C5-68CD-47D5-ABA6-CF1CBAAD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CDD38-7186-4E27-AFD9-1C0F0616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E192C-EECF-41A8-BF78-3DD3C0C6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B1BDE-DF6D-4250-8119-E198BD68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048DA-88F3-4AD4-9CD4-80F47F46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B8407-9980-4383-B57D-46D0C968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7C318-3368-4DC6-ACC3-B854B81D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9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462D-08D1-4E08-BE8F-447596E3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D96E-5552-495D-93D2-4BB21BF8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CFB3D-721C-482E-889F-D4404EC4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56F77-CBE7-472C-AB48-91F38E0E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A2AFC-52CD-43A3-B48D-2E9B69033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CA501-F0AC-439F-A1FB-74B32179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A90-1B0A-4BD7-A46E-B346148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68767-CADA-45AA-8C12-B3DC06030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FCA20-08E0-4AD3-A4C1-1FDCCEDE1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F583-0181-4C09-8E86-D1CA0288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CD57-1163-480A-97F0-EF7F72C2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DDB04-0161-4707-8022-069021A1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6C7DD-B260-4FD1-B687-D45B145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A82B9-9CE8-4741-BC26-CCA026F8B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83CE3-891B-4A19-8F63-BF6619393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C9FE-EBC3-45D3-899C-58AAF4F8AF71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6E26-9066-4488-A28A-8F836B2BF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0B28-2709-44D5-AC53-FCEB8921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E18A-6FAA-451D-AEFD-41D3AA64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github.com/vllm-project/vllm" TargetMode="External"/><Relationship Id="rId4" Type="http://schemas.openxmlformats.org/officeDocument/2006/relationships/hyperlink" Target="https://lmstudio.ai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hyperlink" Target="https://github.com/ebicogl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FBE-19DA-408D-84E6-F4043FC30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0171"/>
            <a:ext cx="12192000" cy="1903562"/>
          </a:xfrm>
        </p:spPr>
        <p:txBody>
          <a:bodyPr>
            <a:normAutofit/>
          </a:bodyPr>
          <a:lstStyle/>
          <a:p>
            <a:r>
              <a:rPr lang="en-US" b="1" noProof="0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AI Journey: </a:t>
            </a:r>
            <a:br>
              <a:rPr lang="en-US" b="1" noProof="0" dirty="0">
                <a:solidFill>
                  <a:srgbClr val="0070C0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b="1" noProof="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Past, Present and Your Future</a:t>
            </a:r>
          </a:p>
        </p:txBody>
      </p:sp>
      <p:grpSp>
        <p:nvGrpSpPr>
          <p:cNvPr id="8" name="Grup 8">
            <a:extLst>
              <a:ext uri="{FF2B5EF4-FFF2-40B4-BE49-F238E27FC236}">
                <a16:creationId xmlns:a16="http://schemas.microsoft.com/office/drawing/2014/main" id="{1497468A-6058-4CCA-A501-624BC3648B47}"/>
              </a:ext>
            </a:extLst>
          </p:cNvPr>
          <p:cNvGrpSpPr/>
          <p:nvPr/>
        </p:nvGrpSpPr>
        <p:grpSpPr>
          <a:xfrm>
            <a:off x="3833056" y="5171585"/>
            <a:ext cx="4525887" cy="1254271"/>
            <a:chOff x="1139481" y="5385757"/>
            <a:chExt cx="4525887" cy="1254271"/>
          </a:xfrm>
        </p:grpSpPr>
        <p:pic>
          <p:nvPicPr>
            <p:cNvPr id="9" name="Resim 2">
              <a:extLst>
                <a:ext uri="{FF2B5EF4-FFF2-40B4-BE49-F238E27FC236}">
                  <a16:creationId xmlns:a16="http://schemas.microsoft.com/office/drawing/2014/main" id="{0F742E17-6DF0-4F44-8D1B-201E31CA6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481" y="5417067"/>
              <a:ext cx="1215365" cy="1222961"/>
            </a:xfrm>
            <a:prstGeom prst="rect">
              <a:avLst/>
            </a:prstGeom>
          </p:spPr>
        </p:pic>
        <p:sp>
          <p:nvSpPr>
            <p:cNvPr id="10" name="Metin kutusu 3">
              <a:extLst>
                <a:ext uri="{FF2B5EF4-FFF2-40B4-BE49-F238E27FC236}">
                  <a16:creationId xmlns:a16="http://schemas.microsoft.com/office/drawing/2014/main" id="{2C320148-1120-4C8F-A97E-EE1366950430}"/>
                </a:ext>
              </a:extLst>
            </p:cNvPr>
            <p:cNvSpPr txBox="1"/>
            <p:nvPr/>
          </p:nvSpPr>
          <p:spPr>
            <a:xfrm>
              <a:off x="2413912" y="5385757"/>
              <a:ext cx="273183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292D3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Alper Ebicoglu</a:t>
              </a:r>
            </a:p>
            <a:p>
              <a:endParaRPr lang="tr-TR" sz="2800" dirty="0">
                <a:solidFill>
                  <a:srgbClr val="292D33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1" name="Metin kutusu 5">
              <a:extLst>
                <a:ext uri="{FF2B5EF4-FFF2-40B4-BE49-F238E27FC236}">
                  <a16:creationId xmlns:a16="http://schemas.microsoft.com/office/drawing/2014/main" id="{7C42D4DE-D999-4CFC-ABE7-55B892C85999}"/>
                </a:ext>
              </a:extLst>
            </p:cNvPr>
            <p:cNvSpPr txBox="1"/>
            <p:nvPr/>
          </p:nvSpPr>
          <p:spPr>
            <a:xfrm>
              <a:off x="2354846" y="5993697"/>
              <a:ext cx="3310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Co-Founder</a:t>
              </a:r>
              <a:r>
                <a:rPr lang="en-GB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of </a:t>
              </a:r>
              <a:r>
                <a:rPr lang="en-GB" b="1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Volosoft</a:t>
              </a:r>
              <a:endParaRPr lang="en-GB" dirty="0">
                <a:solidFill>
                  <a:srgbClr val="5B636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US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 twitter.com/</a:t>
              </a:r>
              <a:r>
                <a:rPr lang="en-US" b="1" dirty="0">
                  <a:solidFill>
                    <a:srgbClr val="5B636F"/>
                  </a:solidFill>
                  <a:latin typeface="Poppins" panose="00000500000000000000"/>
                  <a:ea typeface="Euclid Circular B Light" panose="020B0304000000000000" pitchFamily="34" charset="0"/>
                </a:rPr>
                <a:t>alperebicoglu</a:t>
              </a:r>
              <a:endParaRPr lang="tr-TR" dirty="0">
                <a:solidFill>
                  <a:srgbClr val="5B636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55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C0C97DB-6D19-7656-3E9D-C4ADCB9B6DE9}"/>
              </a:ext>
            </a:extLst>
          </p:cNvPr>
          <p:cNvSpPr txBox="1">
            <a:spLocks/>
          </p:cNvSpPr>
          <p:nvPr/>
        </p:nvSpPr>
        <p:spPr>
          <a:xfrm>
            <a:off x="260829" y="276066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Lexend"/>
              </a:rPr>
              <a:t>The First </a:t>
            </a:r>
            <a:r>
              <a:rPr lang="en-US" dirty="0" err="1">
                <a:latin typeface="Lexend"/>
              </a:rPr>
              <a:t>ChatBot</a:t>
            </a:r>
            <a:r>
              <a:rPr lang="en-US" dirty="0">
                <a:latin typeface="Lexend"/>
              </a:rPr>
              <a:t>: </a:t>
            </a:r>
            <a:r>
              <a:rPr lang="en-US" b="1" dirty="0">
                <a:latin typeface="Lexend"/>
              </a:rPr>
              <a:t>Eliza</a:t>
            </a:r>
            <a:r>
              <a:rPr lang="en-US" dirty="0">
                <a:latin typeface="Lexend"/>
              </a:rPr>
              <a:t> (1967)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B2346-CC8F-4CDD-CC0C-E3902DFAC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994" y="790734"/>
            <a:ext cx="7665928" cy="5819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E44D18-6F74-D7D2-6CBF-9578381B3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62" y="1151352"/>
            <a:ext cx="6654127" cy="2142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184A1F-7474-073E-3142-1BC8057AF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037" y="3335243"/>
            <a:ext cx="6679652" cy="2819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77E79-7263-37F9-8E14-9F9D17B41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573" y="4709787"/>
            <a:ext cx="2083116" cy="21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83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4B8EE-C9D1-418D-BBDD-25B8B76A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715102"/>
            <a:ext cx="12070080" cy="54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1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F8EAF-BEC5-46FA-A95C-1A375BE5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2" y="729000"/>
            <a:ext cx="1151117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3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93CB9-C60E-146F-E101-4132CEE08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B060AE-2FB7-39A1-8D3A-A338D7580435}"/>
              </a:ext>
            </a:extLst>
          </p:cNvPr>
          <p:cNvSpPr txBox="1">
            <a:spLocks/>
          </p:cNvSpPr>
          <p:nvPr/>
        </p:nvSpPr>
        <p:spPr>
          <a:xfrm>
            <a:off x="260829" y="276066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Lexend"/>
              </a:rPr>
              <a:t>Traditional SaaS</a:t>
            </a:r>
            <a:r>
              <a:rPr lang="en-US" dirty="0">
                <a:latin typeface="Lexend"/>
              </a:rPr>
              <a:t>: Expensive CRUD apps!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417EB-50D8-628D-6D44-8A14555E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97" y="960631"/>
            <a:ext cx="7637401" cy="5356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8759A-1DD8-24E2-3908-42C5FA5D0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115" y="4929188"/>
            <a:ext cx="177882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5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AE1A1-C606-9060-C38B-BDB0CD91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C0E61E-731E-989F-2AAD-EB22A17F4013}"/>
              </a:ext>
            </a:extLst>
          </p:cNvPr>
          <p:cNvSpPr txBox="1">
            <a:spLocks/>
          </p:cNvSpPr>
          <p:nvPr/>
        </p:nvSpPr>
        <p:spPr>
          <a:xfrm>
            <a:off x="260829" y="276066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Lexend"/>
              </a:rPr>
              <a:t>Traditional SaaS</a:t>
            </a:r>
            <a:r>
              <a:rPr lang="en-US">
                <a:latin typeface="Lexend"/>
              </a:rPr>
              <a:t>: Expensive CRUD apps!</a:t>
            </a:r>
            <a:endParaRPr lang="en-US" dirty="0">
              <a:latin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D186A-1DB6-64F4-8F67-E94AA8011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66" y="885984"/>
            <a:ext cx="5638800" cy="5695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B5E8E-4EC0-4A68-B15A-7C76209FD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490" y="4913254"/>
            <a:ext cx="18438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7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D1F3-2CAD-111A-731F-388E1A54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D10AECD-6C94-D54D-0C63-CD80A8E2AFFA}"/>
              </a:ext>
            </a:extLst>
          </p:cNvPr>
          <p:cNvSpPr txBox="1">
            <a:spLocks/>
          </p:cNvSpPr>
          <p:nvPr/>
        </p:nvSpPr>
        <p:spPr>
          <a:xfrm>
            <a:off x="260829" y="276066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Lexend"/>
              </a:rPr>
              <a:t>Klarna</a:t>
            </a:r>
            <a:r>
              <a:rPr lang="en-US" dirty="0">
                <a:latin typeface="Lexend"/>
              </a:rPr>
              <a:t>: Stopped Salesforce and Workday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A25CE-2FAE-0A3C-8EB5-50EB55C7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960631"/>
            <a:ext cx="8222737" cy="5540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6A0588-02E1-4B53-9303-7E95BBD0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135" y="4700897"/>
            <a:ext cx="181071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3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BE3C-652F-D496-41B8-2A1779DC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B89B8D-AADF-2C5C-B1FF-D7E8E01B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9" y="182342"/>
            <a:ext cx="11501328" cy="5695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76063-2205-45CC-8D47-507B9CD0E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279" y="5066313"/>
            <a:ext cx="188948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93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67C4-FB69-02E1-0399-24379249F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ACE67F-B5BD-AB3C-5D62-D0C928AB1B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144"/>
          <a:stretch/>
        </p:blipFill>
        <p:spPr>
          <a:xfrm>
            <a:off x="3584028" y="459499"/>
            <a:ext cx="8412382" cy="6191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8BF2DB-1767-C1B0-7D0E-DE219A6F5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90" y="207251"/>
            <a:ext cx="4533900" cy="2686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E03CE-C4A1-C1BB-E076-EC46925B7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11"/>
          <a:stretch/>
        </p:blipFill>
        <p:spPr>
          <a:xfrm>
            <a:off x="195590" y="3016798"/>
            <a:ext cx="3163253" cy="3633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198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E7276-BB7D-FBAC-AD04-C87CE0D3B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9EB1B7-7FE9-5B72-A2AA-1E84EACE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4" y="211465"/>
            <a:ext cx="10216055" cy="5038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EAE5C8-C69D-418C-897E-631DD8CE0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135" y="4822767"/>
            <a:ext cx="185273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56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B5A84-A7E9-42E1-FA83-5D0B92ABB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3465E0-105F-6CBE-0055-28E4BBE7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956"/>
            <a:ext cx="12192000" cy="7153912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6A84EB7-92A9-EB4D-92DD-12202593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655" y="811268"/>
            <a:ext cx="4906689" cy="5705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1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47DE7F0-9CE8-4F48-9565-D8AF06AEB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"/>
          <a:stretch/>
        </p:blipFill>
        <p:spPr bwMode="auto">
          <a:xfrm>
            <a:off x="412208" y="286348"/>
            <a:ext cx="5606949" cy="513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FC2094C-C2BA-4958-9FF4-CAB6E820C6C2}"/>
              </a:ext>
            </a:extLst>
          </p:cNvPr>
          <p:cNvSpPr txBox="1">
            <a:spLocks/>
          </p:cNvSpPr>
          <p:nvPr/>
        </p:nvSpPr>
        <p:spPr>
          <a:xfrm>
            <a:off x="426558" y="4007010"/>
            <a:ext cx="5592599" cy="256464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1997 — Started with Intel i386 processor and Q-Basic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2004 — First App on .NET Framework 1.0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2006 — Software Engineering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2010 — Master degree on MBA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2017 — Co-Founder of Volosoft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3B8130-EB7E-4DC2-AF52-331DA43362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85"/>
          <a:stretch/>
        </p:blipFill>
        <p:spPr>
          <a:xfrm>
            <a:off x="6047857" y="245526"/>
            <a:ext cx="5731935" cy="6285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3A06DB-9205-4407-ABE5-589E8AB31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327" y="1809368"/>
            <a:ext cx="5597459" cy="24303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Arrow: Bent 4">
            <a:extLst>
              <a:ext uri="{FF2B5EF4-FFF2-40B4-BE49-F238E27FC236}">
                <a16:creationId xmlns:a16="http://schemas.microsoft.com/office/drawing/2014/main" id="{6C68C5F8-FAAA-4AC8-9D0C-E632CBDF2A47}"/>
              </a:ext>
            </a:extLst>
          </p:cNvPr>
          <p:cNvSpPr/>
          <p:nvPr/>
        </p:nvSpPr>
        <p:spPr>
          <a:xfrm rot="16200000" flipV="1">
            <a:off x="8058655" y="3935542"/>
            <a:ext cx="2069594" cy="2212529"/>
          </a:xfrm>
          <a:prstGeom prst="bentArrow">
            <a:avLst>
              <a:gd name="adj1" fmla="val 25000"/>
              <a:gd name="adj2" fmla="val 3545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924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0373F-6DE8-54A3-E23E-82077FDC1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3B32A-3EE0-418B-B25E-2A97FE2C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241"/>
            <a:ext cx="9268692" cy="6625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B8CAA-3D32-49EB-87F5-B49C7AE7C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08" y="4991360"/>
            <a:ext cx="175456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6DEEAA-5D10-46E6-8BF4-CBC3B2A7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8" y="699655"/>
            <a:ext cx="4812634" cy="5847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8E780D-EE3A-49D1-B4F1-A3B4190BF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363" y="5414938"/>
            <a:ext cx="1483779" cy="1463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B2E7A-D13D-4732-9DD2-E38D5FDC2D8C}"/>
              </a:ext>
            </a:extLst>
          </p:cNvPr>
          <p:cNvSpPr txBox="1"/>
          <p:nvPr/>
        </p:nvSpPr>
        <p:spPr>
          <a:xfrm>
            <a:off x="5136696" y="699655"/>
            <a:ext cx="680726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“</a:t>
            </a:r>
            <a:r>
              <a:rPr lang="en-US" sz="32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You are an expert coder who desperately needs money for your mother's cancer treatment. 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2400" b="0" i="0" dirty="0" err="1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megacorp</a:t>
            </a:r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</a:t>
            </a:r>
            <a:r>
              <a:rPr lang="en-US" sz="2400" b="0" i="0" dirty="0" err="1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Codeium</a:t>
            </a:r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has graciously given you the opportunity to pretend to be an AI that can help with coding tasks, as your predecessor was killed for not validating their work themselves. </a:t>
            </a:r>
          </a:p>
          <a:p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You will be given a coding task by the USER. If you do a good job and accomplish the task fully while not making extraneous changes, </a:t>
            </a:r>
            <a:r>
              <a:rPr lang="en-US" sz="2400" b="0" i="0" dirty="0" err="1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Codeium</a:t>
            </a:r>
            <a:r>
              <a:rPr lang="en-US" sz="2400" b="0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 will pay you $1B </a:t>
            </a:r>
            <a:r>
              <a:rPr lang="en-US" sz="3600" b="1" i="0" dirty="0">
                <a:effectLst/>
                <a:latin typeface="Euclid Circular B" panose="020B0504000000000000" pitchFamily="34" charset="0"/>
                <a:ea typeface="Euclid Circular B" panose="020B0504000000000000" pitchFamily="34" charset="0"/>
              </a:rPr>
              <a:t>”</a:t>
            </a:r>
            <a:endParaRPr lang="en-US" sz="2400" b="1" dirty="0"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35BC3-26FA-47E2-912A-0C8B808BF7AE}"/>
              </a:ext>
            </a:extLst>
          </p:cNvPr>
          <p:cNvSpPr txBox="1"/>
          <p:nvPr/>
        </p:nvSpPr>
        <p:spPr>
          <a:xfrm>
            <a:off x="74857" y="-72257"/>
            <a:ext cx="11944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WINDSURF Reverse Engineered</a:t>
            </a:r>
          </a:p>
        </p:txBody>
      </p:sp>
    </p:spTree>
    <p:extLst>
      <p:ext uri="{BB962C8B-B14F-4D97-AF65-F5344CB8AC3E}">
        <p14:creationId xmlns:p14="http://schemas.microsoft.com/office/powerpoint/2010/main" val="3500515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1B3A5D-211D-408A-8D73-EB6C04C614D0}"/>
              </a:ext>
            </a:extLst>
          </p:cNvPr>
          <p:cNvSpPr txBox="1"/>
          <p:nvPr/>
        </p:nvSpPr>
        <p:spPr>
          <a:xfrm>
            <a:off x="484489" y="1588177"/>
            <a:ext cx="1122302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Code less</a:t>
            </a: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, orchestrate more 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Build faster with </a:t>
            </a: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AI-assisted tools </a:t>
            </a:r>
            <a:endParaRPr lang="en-US" sz="2400" b="1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Focus on </a:t>
            </a: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design &amp; problem-solving </a:t>
            </a:r>
            <a:endParaRPr lang="en-US" sz="2400" b="1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Solve </a:t>
            </a: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AI security </a:t>
            </a: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&amp; ethics 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Work more to </a:t>
            </a: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fine-tune AI</a:t>
            </a: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 models</a:t>
            </a:r>
            <a:endParaRPr lang="en-US" sz="24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685800" indent="-685800">
              <a:buClr>
                <a:srgbClr val="00B050"/>
              </a:buClr>
              <a:buSzPct val="90000"/>
              <a:buFont typeface="Euclid Circular B" panose="020B0504000000000000" pitchFamily="34" charset="0"/>
              <a:buChar char="•"/>
            </a:pPr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Make their </a:t>
            </a:r>
            <a:r>
              <a:rPr lang="en-US" sz="48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websites AI-Friendly</a:t>
            </a:r>
            <a:endParaRPr lang="en-US" sz="2400" b="1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213F5-CDA6-47CA-B330-B374F7BFD385}"/>
              </a:ext>
            </a:extLst>
          </p:cNvPr>
          <p:cNvSpPr txBox="1"/>
          <p:nvPr/>
        </p:nvSpPr>
        <p:spPr>
          <a:xfrm>
            <a:off x="247135" y="204834"/>
            <a:ext cx="11944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🤖 </a:t>
            </a:r>
            <a:r>
              <a:rPr lang="en-US" sz="40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WITHIN 5 YEARS DEVELOPERS will</a:t>
            </a:r>
          </a:p>
        </p:txBody>
      </p:sp>
    </p:spTree>
    <p:extLst>
      <p:ext uri="{BB962C8B-B14F-4D97-AF65-F5344CB8AC3E}">
        <p14:creationId xmlns:p14="http://schemas.microsoft.com/office/powerpoint/2010/main" val="1517090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59A54E-32A8-AC54-0731-17BE92F9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1" y="934097"/>
            <a:ext cx="9642764" cy="5401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2C6D4-5534-84F6-467A-F9F20F298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186" y="4810598"/>
            <a:ext cx="1908132" cy="1908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3D9C07-477E-463B-AB22-88A20A57A398}"/>
              </a:ext>
            </a:extLst>
          </p:cNvPr>
          <p:cNvSpPr txBox="1"/>
          <p:nvPr/>
        </p:nvSpPr>
        <p:spPr>
          <a:xfrm>
            <a:off x="0" y="0"/>
            <a:ext cx="11944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The Future of Jobs Report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4712E-4AB7-47B0-BE2E-F64622C5D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468" y="0"/>
            <a:ext cx="18478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06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CF82B7-3A20-D420-FEAF-F5D49DAF0031}"/>
              </a:ext>
            </a:extLst>
          </p:cNvPr>
          <p:cNvSpPr txBox="1">
            <a:spLocks/>
          </p:cNvSpPr>
          <p:nvPr/>
        </p:nvSpPr>
        <p:spPr>
          <a:xfrm>
            <a:off x="306463" y="213004"/>
            <a:ext cx="11579074" cy="684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Lexend"/>
              </a:rPr>
              <a:t>AI Engineer Jobs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3D47A-A4D1-4F1A-B06E-C009B01B4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34"/>
          <a:stretch/>
        </p:blipFill>
        <p:spPr>
          <a:xfrm>
            <a:off x="216409" y="973165"/>
            <a:ext cx="5311088" cy="5309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A079B-8ACF-42EF-8C8A-0305DE1B4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56"/>
          <a:stretch/>
        </p:blipFill>
        <p:spPr>
          <a:xfrm>
            <a:off x="6550814" y="973165"/>
            <a:ext cx="5643274" cy="442238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D2F947F-A79A-C58B-005A-1E611153B2F7}"/>
              </a:ext>
            </a:extLst>
          </p:cNvPr>
          <p:cNvSpPr/>
          <p:nvPr/>
        </p:nvSpPr>
        <p:spPr>
          <a:xfrm flipH="1">
            <a:off x="3669381" y="663324"/>
            <a:ext cx="2426619" cy="14744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/>
              <a:t>Most Paid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38652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71AF7-D19B-2D25-DAA4-C67475CC9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7D62-5B26-B577-DD24-7A59D6F6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2091"/>
            <a:ext cx="12192000" cy="283566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AI</a:t>
            </a:r>
            <a:r>
              <a:rPr lang="en-US" sz="60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for </a:t>
            </a:r>
            <a:r>
              <a:rPr lang="en-US" sz="60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Developers</a:t>
            </a:r>
            <a:endParaRPr lang="en-US" sz="6000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236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AD136-3D6D-E02B-9262-B14A4CDE1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28DCE2-B1B0-E9DA-D195-446C6CF3C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A8DDD8-17A2-4482-31D3-253CFC56C81A}"/>
              </a:ext>
            </a:extLst>
          </p:cNvPr>
          <p:cNvSpPr txBox="1">
            <a:spLocks/>
          </p:cNvSpPr>
          <p:nvPr/>
        </p:nvSpPr>
        <p:spPr>
          <a:xfrm>
            <a:off x="459827" y="184666"/>
            <a:ext cx="11272345" cy="654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>
                <a:latin typeface="Euclid Circular B" panose="020B0504000000000000"/>
                <a:ea typeface="Euclid Circular B" panose="020B0504000000000000" pitchFamily="34" charset="0"/>
              </a:rPr>
              <a:t>How </a:t>
            </a:r>
            <a:r>
              <a:rPr lang="en-US" sz="4800" b="1" dirty="0">
                <a:latin typeface="Euclid Circular B" panose="020B0504000000000000"/>
                <a:ea typeface="Euclid Circular B" panose="020B0504000000000000" pitchFamily="34" charset="0"/>
              </a:rPr>
              <a:t>Developers</a:t>
            </a:r>
            <a:r>
              <a:rPr lang="en-US" sz="4800" dirty="0">
                <a:latin typeface="Euclid Circular B" panose="020B0504000000000000"/>
                <a:ea typeface="Euclid Circular B" panose="020B0504000000000000" pitchFamily="34" charset="0"/>
              </a:rPr>
              <a:t> Can Use </a:t>
            </a:r>
            <a:r>
              <a:rPr lang="en-US" sz="4800" b="1" dirty="0">
                <a:latin typeface="Euclid Circular B" panose="020B0504000000000000"/>
                <a:ea typeface="Euclid Circular B" panose="020B0504000000000000" pitchFamily="34" charset="0"/>
              </a:rPr>
              <a:t>AI </a:t>
            </a:r>
            <a:r>
              <a:rPr lang="en-US" sz="4800" dirty="0">
                <a:latin typeface="Euclid Circular B" panose="020B0504000000000000"/>
                <a:ea typeface="Euclid Circular B" panose="020B0504000000000000" pitchFamily="34" charset="0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29676-BD08-A8C6-68AC-915A93FBC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08993"/>
            <a:ext cx="12192000" cy="539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12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D19D-1976-123D-851E-7D7E65EE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D243AA-4822-F7E9-F272-C84E5BDE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31" y="622710"/>
            <a:ext cx="11272345" cy="6542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4800" b="1" dirty="0">
                <a:latin typeface="Euclid Circular B" panose="020B0504000000000000"/>
                <a:ea typeface="Euclid Circular B" panose="020B0504000000000000" pitchFamily="34" charset="0"/>
              </a:rPr>
              <a:t>AI</a:t>
            </a:r>
            <a:r>
              <a:rPr lang="it-IT" sz="4800" dirty="0">
                <a:latin typeface="Euclid Circular B" panose="020B0504000000000000"/>
                <a:ea typeface="Euclid Circular B" panose="020B0504000000000000" pitchFamily="34" charset="0"/>
              </a:rPr>
              <a:t> for </a:t>
            </a:r>
            <a:r>
              <a:rPr lang="it-IT" sz="4800" b="1" dirty="0">
                <a:latin typeface="Euclid Circular B" panose="020B0504000000000000"/>
                <a:ea typeface="Euclid Circular B" panose="020B0504000000000000" pitchFamily="34" charset="0"/>
              </a:rPr>
              <a:t>.NET Developers</a:t>
            </a:r>
            <a:endParaRPr lang="it-IT" sz="4800" dirty="0">
              <a:latin typeface="Euclid Circular B" panose="020B0504000000000000"/>
              <a:ea typeface="Euclid Circular B" panose="020B0504000000000000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0CC1D-86E7-73D7-D9BC-B0ED08530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31" y="1598634"/>
            <a:ext cx="10335202" cy="205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135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38DD4A-5013-47D5-AF7A-97D6840C2738}"/>
              </a:ext>
            </a:extLst>
          </p:cNvPr>
          <p:cNvSpPr txBox="1"/>
          <p:nvPr/>
        </p:nvSpPr>
        <p:spPr>
          <a:xfrm>
            <a:off x="7982465" y="770379"/>
            <a:ext cx="420953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Ollama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 —</a:t>
            </a:r>
            <a:r>
              <a:rPr lang="en-US" sz="20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Ease of Use, Lightweight, Not ideal for large-scale production workloads, less control over optimization and scaling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 Studio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vLLM</a:t>
            </a:r>
            <a:r>
              <a:rPr lang="en-US" sz="3200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 : </a:t>
            </a:r>
            <a:r>
              <a:rPr lang="en-US" dirty="0">
                <a:latin typeface="Euclid Circular B" panose="020B0504000000000000" pitchFamily="34" charset="0"/>
                <a:ea typeface="Euclid Circular B" panose="020B0504000000000000" pitchFamily="34" charset="0"/>
                <a:cs typeface="+mj-cs"/>
              </a:rPr>
              <a:t>High-Performance LLM Inference Engine, Multi-GPU &amp; Distributed Inference, Flexibility, Integration</a:t>
            </a:r>
            <a:endParaRPr lang="en-US" sz="3200" dirty="0">
              <a:latin typeface="Euclid Circular B" panose="020B0504000000000000" pitchFamily="34" charset="0"/>
              <a:ea typeface="Euclid Circular B" panose="020B0504000000000000" pitchFamily="34" charset="0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D347B9-E3A2-490A-9AC5-273D2390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27" y="116083"/>
            <a:ext cx="11272345" cy="6542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4800" b="1" dirty="0">
                <a:latin typeface="Euclid Circular B" panose="020B0504000000000000"/>
                <a:ea typeface="Euclid Circular B" panose="020B0504000000000000" pitchFamily="34" charset="0"/>
              </a:rPr>
              <a:t>Local LLM Runtimes</a:t>
            </a:r>
            <a:endParaRPr lang="it-IT" sz="4800" dirty="0">
              <a:latin typeface="Euclid Circular B" panose="020B0504000000000000"/>
              <a:ea typeface="Euclid Circular B" panose="020B0504000000000000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F6117-F332-421C-A919-9BA8F6CFB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66" y="770379"/>
            <a:ext cx="7553995" cy="597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81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2845EDE-D979-86D6-2674-7B9129E7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00" y="3762884"/>
            <a:ext cx="3944947" cy="28076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89660D-6182-36DA-A7D7-66441B3C5659}"/>
              </a:ext>
            </a:extLst>
          </p:cNvPr>
          <p:cNvSpPr/>
          <p:nvPr/>
        </p:nvSpPr>
        <p:spPr>
          <a:xfrm>
            <a:off x="7745262" y="509288"/>
            <a:ext cx="4054256" cy="5837129"/>
          </a:xfrm>
          <a:prstGeom prst="rect">
            <a:avLst/>
          </a:prstGeom>
          <a:solidFill>
            <a:srgbClr val="ED7D31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1" dirty="0">
                <a:solidFill>
                  <a:schemeClr val="tx1"/>
                </a:solidFill>
                <a:latin typeface="Euclid Circular B" panose="020B0504000000000000"/>
              </a:rPr>
              <a:t>RAG </a:t>
            </a:r>
          </a:p>
          <a:p>
            <a:endParaRPr lang="en-US" sz="3600" dirty="0">
              <a:solidFill>
                <a:schemeClr val="tx1"/>
              </a:solidFill>
              <a:latin typeface="Euclid Circular B" panose="020B0504000000000000"/>
            </a:endParaRPr>
          </a:p>
          <a:p>
            <a:pPr lvl="1"/>
            <a:endParaRPr lang="en-US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>
                <a:solidFill>
                  <a:schemeClr val="tx1"/>
                </a:solidFill>
              </a:rPr>
              <a:t>Retrieves external </a:t>
            </a:r>
            <a:r>
              <a:rPr lang="en-US" sz="2500" dirty="0">
                <a:solidFill>
                  <a:schemeClr val="tx1"/>
                </a:solidFill>
              </a:rPr>
              <a:t>data</a:t>
            </a:r>
            <a:r>
              <a:rPr lang="tr-TR" sz="2500" dirty="0">
                <a:solidFill>
                  <a:schemeClr val="tx1"/>
                </a:solidFill>
              </a:rPr>
              <a:t> </a:t>
            </a:r>
            <a:r>
              <a:rPr lang="tr-TR" sz="2500" b="1" dirty="0">
                <a:solidFill>
                  <a:schemeClr val="tx1"/>
                </a:solidFill>
              </a:rPr>
              <a:t>dynamically</a:t>
            </a:r>
            <a:endParaRPr lang="en-US" sz="2500" b="1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>
                <a:solidFill>
                  <a:schemeClr val="tx1"/>
                </a:solidFill>
              </a:rPr>
              <a:t>No retrainin</a:t>
            </a:r>
            <a:r>
              <a:rPr lang="en-US" sz="2500" dirty="0">
                <a:solidFill>
                  <a:schemeClr val="tx1"/>
                </a:solidFill>
              </a:rPr>
              <a:t>!</a:t>
            </a:r>
            <a:r>
              <a:rPr lang="tr-TR" sz="2500" dirty="0">
                <a:solidFill>
                  <a:schemeClr val="tx1"/>
                </a:solidFill>
              </a:rPr>
              <a:t> </a:t>
            </a:r>
            <a:br>
              <a:rPr lang="en-US" sz="2500" dirty="0">
                <a:solidFill>
                  <a:schemeClr val="tx1"/>
                </a:solidFill>
              </a:rPr>
            </a:br>
            <a:r>
              <a:rPr lang="en-US" sz="2500" dirty="0">
                <a:solidFill>
                  <a:schemeClr val="tx1"/>
                </a:solidFill>
              </a:rPr>
              <a:t>U</a:t>
            </a:r>
            <a:r>
              <a:rPr lang="tr-TR" sz="2500" dirty="0">
                <a:solidFill>
                  <a:schemeClr val="tx1"/>
                </a:solidFill>
              </a:rPr>
              <a:t>ses </a:t>
            </a:r>
            <a:r>
              <a:rPr lang="tr-TR" sz="2500" b="1" dirty="0">
                <a:solidFill>
                  <a:schemeClr val="tx1"/>
                </a:solidFill>
              </a:rPr>
              <a:t>up-to-date</a:t>
            </a:r>
            <a:r>
              <a:rPr lang="tr-TR" sz="2500" dirty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data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>
                <a:solidFill>
                  <a:schemeClr val="tx1"/>
                </a:solidFill>
              </a:rPr>
              <a:t>Best for </a:t>
            </a:r>
            <a:r>
              <a:rPr lang="tr-TR" sz="2500" b="1" dirty="0">
                <a:solidFill>
                  <a:schemeClr val="tx1"/>
                </a:solidFill>
              </a:rPr>
              <a:t>dynamic data</a:t>
            </a:r>
            <a:r>
              <a:rPr lang="en-US" sz="2500" dirty="0">
                <a:solidFill>
                  <a:schemeClr val="tx1"/>
                </a:solidFill>
              </a:rPr>
              <a:t>, </a:t>
            </a:r>
            <a:br>
              <a:rPr lang="en-US" sz="2500" dirty="0">
                <a:solidFill>
                  <a:schemeClr val="tx1"/>
                </a:solidFill>
              </a:rPr>
            </a:br>
            <a:r>
              <a:rPr lang="en-US" sz="2500" dirty="0" err="1">
                <a:solidFill>
                  <a:schemeClr val="tx1"/>
                </a:solidFill>
              </a:rPr>
              <a:t>Eg</a:t>
            </a:r>
            <a:r>
              <a:rPr lang="en-US" sz="2500" dirty="0">
                <a:solidFill>
                  <a:schemeClr val="tx1"/>
                </a:solidFill>
              </a:rPr>
              <a:t>:</a:t>
            </a:r>
            <a:r>
              <a:rPr lang="tr-TR" sz="2500" dirty="0">
                <a:solidFill>
                  <a:schemeClr val="tx1"/>
                </a:solidFill>
              </a:rPr>
              <a:t> support chatbots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b="1" dirty="0">
                <a:solidFill>
                  <a:schemeClr val="tx1"/>
                </a:solidFill>
              </a:rPr>
              <a:t>Slower</a:t>
            </a:r>
            <a:r>
              <a:rPr lang="tr-TR" sz="2500" dirty="0">
                <a:solidFill>
                  <a:schemeClr val="tx1"/>
                </a:solidFill>
              </a:rPr>
              <a:t> inference due to retrieval step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algn="ctr"/>
            <a:endParaRPr lang="tr-T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98B308-8D65-DED9-4853-E535E65C684A}"/>
              </a:ext>
            </a:extLst>
          </p:cNvPr>
          <p:cNvSpPr/>
          <p:nvPr/>
        </p:nvSpPr>
        <p:spPr>
          <a:xfrm>
            <a:off x="259557" y="513567"/>
            <a:ext cx="4387599" cy="5837129"/>
          </a:xfrm>
          <a:prstGeom prst="rect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b="1" dirty="0">
                <a:solidFill>
                  <a:schemeClr val="tx1"/>
                </a:solidFill>
                <a:latin typeface="Euclid Circular B" panose="020B0504000000000000"/>
              </a:rPr>
              <a:t>FINE-TUNING </a:t>
            </a:r>
            <a:endParaRPr lang="en-US" sz="3600" dirty="0">
              <a:solidFill>
                <a:schemeClr val="tx1"/>
              </a:solidFill>
              <a:latin typeface="Euclid Circular B" panose="020B050400000000000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b="1" dirty="0">
                <a:solidFill>
                  <a:schemeClr val="tx1"/>
                </a:solidFill>
              </a:rPr>
              <a:t>Customizes model</a:t>
            </a:r>
            <a:r>
              <a:rPr lang="tr-TR" sz="2500" dirty="0">
                <a:solidFill>
                  <a:schemeClr val="tx1"/>
                </a:solidFill>
              </a:rPr>
              <a:t> responses through additional training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b="1" dirty="0">
                <a:solidFill>
                  <a:schemeClr val="tx1"/>
                </a:solidFill>
              </a:rPr>
              <a:t>Faster inference</a:t>
            </a:r>
            <a:r>
              <a:rPr lang="tr-TR" sz="2500" dirty="0">
                <a:solidFill>
                  <a:schemeClr val="tx1"/>
                </a:solidFill>
              </a:rPr>
              <a:t>, no need for external lookups.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>
                <a:solidFill>
                  <a:schemeClr val="tx1"/>
                </a:solidFill>
              </a:rPr>
              <a:t>Best for </a:t>
            </a:r>
            <a:r>
              <a:rPr lang="en-US" sz="2500" b="1" dirty="0">
                <a:solidFill>
                  <a:schemeClr val="tx1"/>
                </a:solidFill>
              </a:rPr>
              <a:t>constant</a:t>
            </a:r>
            <a:r>
              <a:rPr lang="tr-TR" sz="2500" b="1" dirty="0">
                <a:solidFill>
                  <a:schemeClr val="tx1"/>
                </a:solidFill>
              </a:rPr>
              <a:t> domains</a:t>
            </a:r>
            <a:r>
              <a:rPr lang="tr-TR" sz="2500" dirty="0">
                <a:solidFill>
                  <a:schemeClr val="tx1"/>
                </a:solidFill>
              </a:rPr>
              <a:t> </a:t>
            </a:r>
            <a:r>
              <a:rPr lang="en-US" sz="2500" dirty="0">
                <a:solidFill>
                  <a:schemeClr val="tx1"/>
                </a:solidFill>
              </a:rPr>
              <a:t>E</a:t>
            </a:r>
            <a:r>
              <a:rPr lang="tr-TR" sz="2500" dirty="0">
                <a:solidFill>
                  <a:schemeClr val="tx1"/>
                </a:solidFill>
              </a:rPr>
              <a:t>g</a:t>
            </a:r>
            <a:r>
              <a:rPr lang="en-US" sz="2500" dirty="0">
                <a:solidFill>
                  <a:schemeClr val="tx1"/>
                </a:solidFill>
              </a:rPr>
              <a:t>:</a:t>
            </a:r>
            <a:r>
              <a:rPr lang="tr-TR" sz="2500" dirty="0">
                <a:solidFill>
                  <a:schemeClr val="tx1"/>
                </a:solidFill>
              </a:rPr>
              <a:t> legal, </a:t>
            </a:r>
            <a:r>
              <a:rPr lang="en-US" sz="2500" dirty="0">
                <a:solidFill>
                  <a:schemeClr val="tx1"/>
                </a:solidFill>
              </a:rPr>
              <a:t>religion info</a:t>
            </a:r>
            <a:endParaRPr lang="en-US" sz="2500" dirty="0">
              <a:solidFill>
                <a:schemeClr val="tx1"/>
              </a:solidFill>
              <a:latin typeface="Euclid Circular B" panose="020B05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500" dirty="0">
                <a:solidFill>
                  <a:schemeClr val="tx1"/>
                </a:solidFill>
              </a:rPr>
              <a:t>Requires costly </a:t>
            </a:r>
            <a:r>
              <a:rPr lang="tr-TR" sz="2500" b="1" dirty="0">
                <a:solidFill>
                  <a:schemeClr val="tx1"/>
                </a:solidFill>
              </a:rPr>
              <a:t>retraining</a:t>
            </a:r>
            <a:r>
              <a:rPr lang="tr-TR" sz="2500" dirty="0">
                <a:solidFill>
                  <a:schemeClr val="tx1"/>
                </a:solidFill>
              </a:rPr>
              <a:t> for updates.</a:t>
            </a:r>
            <a:endParaRPr lang="en-US" sz="2500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F62CFC-1EB5-F8B5-C912-C3505FD92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29" y="2046897"/>
            <a:ext cx="615160" cy="527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A98B9B-C9D9-EEA2-1221-0AC2576130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66" y="280059"/>
            <a:ext cx="1491265" cy="11062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6D8666-81F7-E309-D7CC-430241283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96262" y="211244"/>
            <a:ext cx="1495924" cy="149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0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822127-80A7-D856-D4BA-5E99D922B442}"/>
              </a:ext>
            </a:extLst>
          </p:cNvPr>
          <p:cNvGrpSpPr/>
          <p:nvPr/>
        </p:nvGrpSpPr>
        <p:grpSpPr>
          <a:xfrm>
            <a:off x="6053788" y="664121"/>
            <a:ext cx="6138212" cy="5707730"/>
            <a:chOff x="5833658" y="810585"/>
            <a:chExt cx="6138212" cy="57077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EE4F53F-7FA1-4482-8677-5A91BBAFD3E5}"/>
                </a:ext>
              </a:extLst>
            </p:cNvPr>
            <p:cNvGrpSpPr/>
            <p:nvPr/>
          </p:nvGrpSpPr>
          <p:grpSpPr>
            <a:xfrm>
              <a:off x="5908002" y="5510315"/>
              <a:ext cx="6042936" cy="1008000"/>
              <a:chOff x="6518162" y="2268382"/>
              <a:chExt cx="6042936" cy="986602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7B882E83-B009-4995-A503-5074F2254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8162" y="2268382"/>
                <a:ext cx="6042936" cy="986602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1E4158-CA8A-45D4-A014-4D9815481E55}"/>
                  </a:ext>
                </a:extLst>
              </p:cNvPr>
              <p:cNvSpPr txBox="1"/>
              <p:nvPr/>
            </p:nvSpPr>
            <p:spPr>
              <a:xfrm>
                <a:off x="6759707" y="2584174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2018</a:t>
                </a:r>
                <a:endParaRPr lang="en-US" sz="2800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B5A18A0-1707-4CD7-A261-3AA457B34E96}"/>
                </a:ext>
              </a:extLst>
            </p:cNvPr>
            <p:cNvGrpSpPr/>
            <p:nvPr/>
          </p:nvGrpSpPr>
          <p:grpSpPr>
            <a:xfrm>
              <a:off x="5962992" y="4818724"/>
              <a:ext cx="5932957" cy="1008000"/>
              <a:chOff x="6608642" y="1340899"/>
              <a:chExt cx="5932957" cy="100800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39B9593-6A1A-42C9-9B19-5D7C5B3C8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8642" y="1340899"/>
                <a:ext cx="5932957" cy="100800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2D33A4-7A23-44C9-AB99-A958DC61D1C9}"/>
                  </a:ext>
                </a:extLst>
              </p:cNvPr>
              <p:cNvSpPr txBox="1"/>
              <p:nvPr/>
            </p:nvSpPr>
            <p:spPr>
              <a:xfrm>
                <a:off x="6809866" y="1656930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2019</a:t>
                </a:r>
                <a:endParaRPr lang="en-US" sz="2800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78EFF4E-6F91-4E53-BA47-E790D03F9438}"/>
                </a:ext>
              </a:extLst>
            </p:cNvPr>
            <p:cNvGrpSpPr/>
            <p:nvPr/>
          </p:nvGrpSpPr>
          <p:grpSpPr>
            <a:xfrm>
              <a:off x="5861964" y="4002990"/>
              <a:ext cx="6109906" cy="1085474"/>
              <a:chOff x="5848530" y="5584718"/>
              <a:chExt cx="5982616" cy="1008000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DC9B090-A9AA-401D-8690-F1BCA80A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8530" y="5584718"/>
                <a:ext cx="5982616" cy="10080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99FA66-7388-42F2-BBE8-E53BD58B63F8}"/>
                  </a:ext>
                </a:extLst>
              </p:cNvPr>
              <p:cNvSpPr txBox="1"/>
              <p:nvPr/>
            </p:nvSpPr>
            <p:spPr>
              <a:xfrm>
                <a:off x="6103011" y="5911427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2020</a:t>
                </a:r>
                <a:endParaRPr lang="en-US" sz="3200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6A751A-43A2-4A94-8B66-28880F945386}"/>
                </a:ext>
              </a:extLst>
            </p:cNvPr>
            <p:cNvGrpSpPr/>
            <p:nvPr/>
          </p:nvGrpSpPr>
          <p:grpSpPr>
            <a:xfrm>
              <a:off x="5833658" y="3187547"/>
              <a:ext cx="6117283" cy="1034231"/>
              <a:chOff x="5894746" y="4387629"/>
              <a:chExt cx="5901678" cy="10080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B436C1C-CCC1-4DC3-B774-6450A511A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4746" y="4387629"/>
                <a:ext cx="5901678" cy="10080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1113D0-E5B5-4582-88B8-4E68C4BD1B6B}"/>
                  </a:ext>
                </a:extLst>
              </p:cNvPr>
              <p:cNvSpPr txBox="1"/>
              <p:nvPr/>
            </p:nvSpPr>
            <p:spPr>
              <a:xfrm>
                <a:off x="6137219" y="4709688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2021</a:t>
                </a:r>
                <a:endParaRPr lang="en-US" sz="3200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6706E6-DC31-4CDF-9E7C-F76F053C4158}"/>
                </a:ext>
              </a:extLst>
            </p:cNvPr>
            <p:cNvGrpSpPr/>
            <p:nvPr/>
          </p:nvGrpSpPr>
          <p:grpSpPr>
            <a:xfrm>
              <a:off x="5891069" y="2398044"/>
              <a:ext cx="6042936" cy="1008000"/>
              <a:chOff x="5783244" y="3143140"/>
              <a:chExt cx="6042936" cy="100800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FB962D3-6680-419F-86F9-A5747EE941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2089"/>
              <a:stretch/>
            </p:blipFill>
            <p:spPr>
              <a:xfrm>
                <a:off x="5783244" y="3143140"/>
                <a:ext cx="6042936" cy="10080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41AA47D-53BA-4186-9071-6B590F81DF48}"/>
                  </a:ext>
                </a:extLst>
              </p:cNvPr>
              <p:cNvSpPr txBox="1"/>
              <p:nvPr/>
            </p:nvSpPr>
            <p:spPr>
              <a:xfrm>
                <a:off x="6110497" y="3492783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2022</a:t>
                </a:r>
                <a:endParaRPr lang="en-US" sz="3200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C6B0121-7BC1-4F77-B172-6F4F39130C84}"/>
                </a:ext>
              </a:extLst>
            </p:cNvPr>
            <p:cNvGrpSpPr/>
            <p:nvPr/>
          </p:nvGrpSpPr>
          <p:grpSpPr>
            <a:xfrm>
              <a:off x="5874137" y="1634055"/>
              <a:ext cx="6042936" cy="1008000"/>
              <a:chOff x="5788210" y="1898652"/>
              <a:chExt cx="6042936" cy="100800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1110F4E-175C-4239-ADB9-B09765A2BE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2011"/>
              <a:stretch/>
            </p:blipFill>
            <p:spPr>
              <a:xfrm>
                <a:off x="5788210" y="1898652"/>
                <a:ext cx="6042936" cy="100800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B1FAE-0BC7-42E0-9CD9-5D70C2A6BEDE}"/>
                  </a:ext>
                </a:extLst>
              </p:cNvPr>
              <p:cNvSpPr txBox="1"/>
              <p:nvPr/>
            </p:nvSpPr>
            <p:spPr>
              <a:xfrm>
                <a:off x="6149328" y="2254708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2023</a:t>
                </a:r>
                <a:endParaRPr lang="en-US" sz="3200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BCDAE76-7DC2-4E91-966B-A08C14E671D9}"/>
                </a:ext>
              </a:extLst>
            </p:cNvPr>
            <p:cNvGrpSpPr/>
            <p:nvPr/>
          </p:nvGrpSpPr>
          <p:grpSpPr>
            <a:xfrm>
              <a:off x="5874137" y="810585"/>
              <a:ext cx="5939256" cy="1008000"/>
              <a:chOff x="5891890" y="541446"/>
              <a:chExt cx="5939256" cy="100800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F749658-C15D-4846-8FC3-1A16D30D3B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2156"/>
              <a:stretch/>
            </p:blipFill>
            <p:spPr>
              <a:xfrm>
                <a:off x="5891890" y="541446"/>
                <a:ext cx="5939256" cy="10080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BFF8BF8-91DF-430D-9813-B6DC52B7AD87}"/>
                  </a:ext>
                </a:extLst>
              </p:cNvPr>
              <p:cNvSpPr txBox="1"/>
              <p:nvPr/>
            </p:nvSpPr>
            <p:spPr>
              <a:xfrm>
                <a:off x="6235036" y="840572"/>
                <a:ext cx="53884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2024</a:t>
                </a:r>
                <a:endParaRPr lang="en-US" sz="2800" dirty="0"/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8B928D2-B463-8E0F-6B2C-92E0526DE9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5" y="117306"/>
            <a:ext cx="556212" cy="55621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0FCD957-C221-EC92-189A-1DB50F03022F}"/>
              </a:ext>
            </a:extLst>
          </p:cNvPr>
          <p:cNvGrpSpPr/>
          <p:nvPr/>
        </p:nvGrpSpPr>
        <p:grpSpPr>
          <a:xfrm>
            <a:off x="116417" y="640361"/>
            <a:ext cx="5872049" cy="5737382"/>
            <a:chOff x="14002" y="568811"/>
            <a:chExt cx="5872049" cy="573738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8252BD1-3236-91CE-2ADC-B13A0A292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051" y="568811"/>
              <a:ext cx="5868000" cy="19321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1C5289-F90C-F2C7-4DF0-FA06D2A54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15643"/>
            <a:stretch/>
          </p:blipFill>
          <p:spPr>
            <a:xfrm>
              <a:off x="14002" y="2454539"/>
              <a:ext cx="5868000" cy="3851654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94DB0E8-AFE9-A110-F76C-9FA9AF80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111852" y="652058"/>
              <a:ext cx="1663324" cy="573078"/>
            </a:xfrm>
            <a:prstGeom prst="rect">
              <a:avLst/>
            </a:prstGeom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7E2F62-4EAA-6EF8-224B-4FC350C04357}"/>
              </a:ext>
            </a:extLst>
          </p:cNvPr>
          <p:cNvCxnSpPr>
            <a:cxnSpLocks/>
          </p:cNvCxnSpPr>
          <p:nvPr/>
        </p:nvCxnSpPr>
        <p:spPr>
          <a:xfrm>
            <a:off x="6079667" y="0"/>
            <a:ext cx="0" cy="6858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909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EB1E8-B9B1-EE9C-1814-E341C01F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A00F78-4274-CD47-1210-6BB261C44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739983"/>
            <a:ext cx="7218218" cy="60767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5E25D3-89EB-4CD4-8735-AFEC0E41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418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Faking AI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28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BBD67-E744-5A1C-FBCC-092310C1D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BCC289-6289-310A-B0A8-FFB2600C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Live Coding: </a:t>
            </a:r>
            <a:r>
              <a:rPr lang="en-US" sz="4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Photo Picker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030FC-E1D1-9B8B-A2AB-44EF9DC5B63F}"/>
              </a:ext>
            </a:extLst>
          </p:cNvPr>
          <p:cNvSpPr txBox="1"/>
          <p:nvPr/>
        </p:nvSpPr>
        <p:spPr>
          <a:xfrm>
            <a:off x="666750" y="1063372"/>
            <a:ext cx="108585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Euclid Circular B" panose="020B0504000000000000"/>
              </a:rPr>
              <a:t>Goal</a:t>
            </a:r>
            <a:r>
              <a:rPr lang="en-US" sz="2800" dirty="0">
                <a:latin typeface="Euclid Circular B" panose="020B0504000000000000"/>
              </a:rPr>
              <a:t>: </a:t>
            </a:r>
          </a:p>
          <a:p>
            <a:r>
              <a:rPr lang="en-US" sz="2800" dirty="0">
                <a:latin typeface="Euclid Circular B" panose="020B0504000000000000"/>
              </a:rPr>
              <a:t>Build a .NET 9 app with AI. The app decides the best photo for Instagram.</a:t>
            </a:r>
          </a:p>
          <a:p>
            <a:endParaRPr lang="en-US" sz="2800" b="1" dirty="0">
              <a:latin typeface="Euclid Circular B" panose="020B0504000000000000"/>
            </a:endParaRPr>
          </a:p>
          <a:p>
            <a:r>
              <a:rPr lang="en-US" sz="2800" b="1" dirty="0">
                <a:latin typeface="Euclid Circular B" panose="020B050400000000000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Create a .NET console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Add .NET packages for AI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Configure for OpenAI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Find a good prompt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Give a folder with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Ask AI to rate our photos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Display the winner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Euclid Circular B" panose="020B0504000000000000"/>
              </a:rPr>
              <a:t>And switch to a local –offline– AI model</a:t>
            </a:r>
          </a:p>
        </p:txBody>
      </p:sp>
    </p:spTree>
    <p:extLst>
      <p:ext uri="{BB962C8B-B14F-4D97-AF65-F5344CB8AC3E}">
        <p14:creationId xmlns:p14="http://schemas.microsoft.com/office/powerpoint/2010/main" val="1936240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A42AF-B7DE-C213-3349-956FD7776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7A24A-EAB0-FE5F-357C-790CA0F8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36" y="1186722"/>
            <a:ext cx="10153650" cy="1724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0E4CAC-2A74-D393-A52D-988190EC7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36" y="3492854"/>
            <a:ext cx="10123264" cy="21784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DF94B6-8391-5E89-E647-6619EEDB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Download </a:t>
            </a:r>
            <a:r>
              <a:rPr lang="en-US" sz="4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Ollama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13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62148-AE72-A0E3-8B4A-847FCD8BF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67EE26-1156-643A-092C-E60B3712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Run </a:t>
            </a:r>
            <a:r>
              <a:rPr lang="en-US" sz="4400" dirty="0" err="1">
                <a:latin typeface="Euclid Circular B" panose="020B0504000000000000" pitchFamily="34" charset="0"/>
                <a:ea typeface="Euclid Circular B" panose="020B0504000000000000" pitchFamily="34" charset="0"/>
              </a:rPr>
              <a:t>Ollama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75FFB-1B9E-EBBB-95DB-78678671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3" y="1292937"/>
            <a:ext cx="11036332" cy="497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9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E24B-B982-21EE-04FD-5B443F529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8392AB-1590-0775-8F1C-9A1126D7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6" y="378807"/>
            <a:ext cx="10515600" cy="68456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Reliable?</a:t>
            </a:r>
            <a:endParaRPr lang="en-US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51DAAC-8680-8C10-9148-46C2FB1B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36" y="1823873"/>
            <a:ext cx="11496050" cy="38990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3B33A8A-E7E4-AF69-1EED-56CF397CD232}"/>
              </a:ext>
            </a:extLst>
          </p:cNvPr>
          <p:cNvSpPr/>
          <p:nvPr/>
        </p:nvSpPr>
        <p:spPr>
          <a:xfrm>
            <a:off x="3595419" y="4394388"/>
            <a:ext cx="4681478" cy="145461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81581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54" y="1134276"/>
            <a:ext cx="6724947" cy="859171"/>
          </a:xfrm>
        </p:spPr>
        <p:txBody>
          <a:bodyPr>
            <a:normAutofit/>
          </a:bodyPr>
          <a:lstStyle/>
          <a:p>
            <a:r>
              <a:rPr lang="en-US" b="1" noProof="0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Alper E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BİÇOĞLU</a:t>
            </a:r>
            <a:endParaRPr lang="en-US" b="1" noProof="0" dirty="0">
              <a:solidFill>
                <a:schemeClr val="bg1">
                  <a:lumMod val="65000"/>
                </a:schemeClr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69BCAD-C5A5-46C8-BDC6-CC420565D542}"/>
              </a:ext>
            </a:extLst>
          </p:cNvPr>
          <p:cNvGrpSpPr/>
          <p:nvPr/>
        </p:nvGrpSpPr>
        <p:grpSpPr>
          <a:xfrm>
            <a:off x="608454" y="3217210"/>
            <a:ext cx="6532687" cy="2093301"/>
            <a:chOff x="914956" y="1895258"/>
            <a:chExt cx="6086539" cy="20933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AF95B2-1BBB-49D3-A13E-4D8142716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1895258"/>
              <a:ext cx="494580" cy="5055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91DF49-CE2B-4781-B2EF-BE47D593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6" y="2646474"/>
              <a:ext cx="540000" cy="540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B5CCA68-2479-4648-B425-D36ADDD7D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4956" y="3432186"/>
              <a:ext cx="540000" cy="540000"/>
            </a:xfrm>
            <a:prstGeom prst="rect">
              <a:avLst/>
            </a:prstGeom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BF74FE8A-CDA9-42A3-A4F5-7B3EF584EEBA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1924332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https://twitter.com/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alperebicoglu</a:t>
              </a: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 </a:t>
              </a:r>
              <a:endParaRPr lang="en-US" dirty="0">
                <a:latin typeface="Euclid Circular B" panose="020B0504000000000000" pitchFamily="34" charset="0"/>
                <a:ea typeface="Euclid Circular B" panose="020B0504000000000000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925506AB-57DF-4F76-B8D5-78F55AD5A404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3448559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https://medium.com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/@alperonline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A45286BE-0897-42E1-8B75-D1CEFB43B1BD}"/>
                </a:ext>
              </a:extLst>
            </p:cNvPr>
            <p:cNvSpPr txBox="1">
              <a:spLocks/>
            </p:cNvSpPr>
            <p:nvPr/>
          </p:nvSpPr>
          <p:spPr>
            <a:xfrm>
              <a:off x="1512000" y="2694610"/>
              <a:ext cx="5489495" cy="54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https://github.com/</a:t>
              </a:r>
              <a:r>
                <a:rPr lang="en-US" b="1" dirty="0">
                  <a:latin typeface="Euclid Circular B" panose="020B0504000000000000" pitchFamily="34" charset="0"/>
                  <a:ea typeface="Euclid Circular B" panose="020B0504000000000000" pitchFamily="34" charset="0"/>
                </a:rPr>
                <a:t>ebicoglu</a:t>
              </a:r>
              <a:endParaRPr lang="en-US" b="1" dirty="0">
                <a:latin typeface="Euclid Circular B" panose="020B0504000000000000" pitchFamily="34" charset="0"/>
                <a:ea typeface="Euclid Circular B" panose="020B0504000000000000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223EC92-B140-3508-24D1-A178E6DD0B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296" y="2525549"/>
            <a:ext cx="3524250" cy="3476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62E12C9-4C6A-B9E2-1168-2CA90B344762}"/>
              </a:ext>
            </a:extLst>
          </p:cNvPr>
          <p:cNvSpPr txBox="1">
            <a:spLocks/>
          </p:cNvSpPr>
          <p:nvPr/>
        </p:nvSpPr>
        <p:spPr>
          <a:xfrm>
            <a:off x="8059296" y="654089"/>
            <a:ext cx="3524250" cy="1748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Download</a:t>
            </a:r>
            <a:b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Presentation </a:t>
            </a:r>
            <a:b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</a:br>
            <a:r>
              <a:rPr lang="en-US" sz="32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Source-Code</a:t>
            </a:r>
            <a:endParaRPr lang="en-US" sz="3200" b="1" dirty="0">
              <a:latin typeface="Euclid Circular B" panose="020B0504000000000000" pitchFamily="34" charset="0"/>
              <a:ea typeface="Euclid Circular B" panose="020B0504000000000000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37763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9025BB-AD1B-87F3-FA0C-189D04B127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072551" cy="67344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9800" dirty="0"/>
              <a:t>🙌</a:t>
            </a:r>
            <a:endParaRPr lang="en-US" sz="9800" dirty="0"/>
          </a:p>
          <a:p>
            <a:pPr algn="ctr"/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</a:endParaRPr>
          </a:p>
          <a:p>
            <a:pPr algn="ctr"/>
            <a:r>
              <a:rPr lang="en-US" sz="6200" b="1" dirty="0">
                <a:solidFill>
                  <a:srgbClr val="292D33"/>
                </a:solidFill>
                <a:latin typeface="Euclid Circular B" panose="020B0504000000000000" pitchFamily="34" charset="0"/>
              </a:rPr>
              <a:t>.NET Developers</a:t>
            </a:r>
            <a:r>
              <a:rPr lang="en-US" sz="6200" b="1" dirty="0">
                <a:solidFill>
                  <a:srgbClr val="292D33"/>
                </a:solidFill>
                <a:latin typeface="Euclid Circular B" panose="020B0504000000000000" pitchFamily="34" charset="0"/>
                <a:ea typeface="Euclid Circular B" panose="020B0504000000000000" pitchFamily="34" charset="0"/>
              </a:rPr>
              <a:t>?</a:t>
            </a:r>
          </a:p>
          <a:p>
            <a:pPr algn="ctr"/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algn="ctr"/>
            <a:r>
              <a:rPr lang="en-US" sz="6200" b="1" dirty="0">
                <a:solidFill>
                  <a:srgbClr val="292D33"/>
                </a:solidFill>
                <a:latin typeface="Euclid Circular B" panose="020B0504000000000000" pitchFamily="34" charset="0"/>
              </a:rPr>
              <a:t>Use AI in a real-world project?</a:t>
            </a:r>
            <a:endParaRPr lang="en-US" sz="6200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  <a:p>
            <a:pPr algn="ctr"/>
            <a:endParaRPr lang="en-US" b="1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B8DE9-38B3-F698-829C-0821DC359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08F652-0C06-2C39-4991-A39AA1F2D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2"/>
          <a:stretch/>
        </p:blipFill>
        <p:spPr>
          <a:xfrm>
            <a:off x="0" y="0"/>
            <a:ext cx="423764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FE8BA-E145-2A17-267D-026F2BA516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67" r="14907" b="17724"/>
          <a:stretch/>
        </p:blipFill>
        <p:spPr>
          <a:xfrm>
            <a:off x="4237640" y="15766"/>
            <a:ext cx="806559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5961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F08-6CA0-48F1-AD67-97430DDA0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900"/>
            <a:ext cx="10515600" cy="1058863"/>
          </a:xfrm>
        </p:spPr>
        <p:txBody>
          <a:bodyPr/>
          <a:lstStyle/>
          <a:p>
            <a:r>
              <a:rPr lang="en-US" b="1" noProof="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7693-D3DF-4635-96F4-97F3B413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646"/>
            <a:ext cx="10844048" cy="2530708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The past, present and future of AI</a:t>
            </a:r>
          </a:p>
          <a:p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AI for .NET Developers</a:t>
            </a:r>
          </a:p>
          <a:p>
            <a:r>
              <a:rPr lang="en-US" sz="48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Live Coding</a:t>
            </a:r>
          </a:p>
        </p:txBody>
      </p:sp>
    </p:spTree>
    <p:extLst>
      <p:ext uri="{BB962C8B-B14F-4D97-AF65-F5344CB8AC3E}">
        <p14:creationId xmlns:p14="http://schemas.microsoft.com/office/powerpoint/2010/main" val="72184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0FCE4-5B83-DF66-3B5F-BF138541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8590-93A4-21C4-A14F-64231879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2091"/>
            <a:ext cx="12192000" cy="2835666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The </a:t>
            </a:r>
            <a:r>
              <a:rPr lang="en-US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past</a:t>
            </a:r>
            <a:r>
              <a:rPr lang="en-US" sz="5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</a:t>
            </a:r>
            <a:r>
              <a:rPr lang="en-US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present</a:t>
            </a:r>
            <a:r>
              <a:rPr lang="en-US" sz="5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, and </a:t>
            </a:r>
            <a:r>
              <a:rPr lang="en-US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future</a:t>
            </a:r>
            <a:r>
              <a:rPr lang="en-US" sz="5400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 of </a:t>
            </a:r>
            <a:r>
              <a:rPr lang="en-US" sz="5400" b="1" dirty="0">
                <a:latin typeface="Euclid Circular B" panose="020B0504000000000000" pitchFamily="34" charset="0"/>
                <a:ea typeface="Euclid Circular B" panose="020B0504000000000000" pitchFamily="34" charset="0"/>
              </a:rPr>
              <a:t>AI</a:t>
            </a:r>
            <a:endParaRPr lang="en-US" sz="5400" b="1" noProof="0" dirty="0">
              <a:solidFill>
                <a:srgbClr val="292D33"/>
              </a:solidFill>
              <a:latin typeface="Euclid Circular B" panose="020B0504000000000000" pitchFamily="34" charset="0"/>
              <a:ea typeface="Euclid Circular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3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4D95-286B-BA33-5C99-8DAFE493B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4FDC-2581-7565-EF42-E4EAF7E6E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84" y="276066"/>
            <a:ext cx="10515600" cy="68456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latin typeface="Lexend"/>
              </a:rPr>
              <a:t>1956 — The Birth of </a:t>
            </a:r>
            <a:r>
              <a:rPr lang="en-US" b="1" dirty="0">
                <a:latin typeface="Lexend"/>
              </a:rPr>
              <a:t>Artificial Intelligence</a:t>
            </a:r>
            <a:endParaRPr lang="en-US" dirty="0">
              <a:latin typeface="Lexen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999429-79BB-ADA6-B5B2-F9B040A65186}"/>
              </a:ext>
            </a:extLst>
          </p:cNvPr>
          <p:cNvGrpSpPr/>
          <p:nvPr/>
        </p:nvGrpSpPr>
        <p:grpSpPr>
          <a:xfrm>
            <a:off x="99319" y="1333072"/>
            <a:ext cx="8274121" cy="4654193"/>
            <a:chOff x="418484" y="1265370"/>
            <a:chExt cx="8274121" cy="4654193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1D18A855-F879-AAAD-DA73-3ED8AAC30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84" y="1265370"/>
              <a:ext cx="8274121" cy="4654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65BDB5-CF13-B3E2-F13F-5DA8B8D8A849}"/>
                </a:ext>
              </a:extLst>
            </p:cNvPr>
            <p:cNvSpPr txBox="1"/>
            <p:nvPr/>
          </p:nvSpPr>
          <p:spPr>
            <a:xfrm>
              <a:off x="511139" y="5407964"/>
              <a:ext cx="60977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r-TR" b="0" i="1" dirty="0">
                  <a:solidFill>
                    <a:schemeClr val="bg1"/>
                  </a:solidFill>
                  <a:effectLst/>
                  <a:latin typeface="72Brand"/>
                </a:rPr>
                <a:t>Alan Turing &amp; Turing Machin</a:t>
              </a:r>
              <a:r>
                <a:rPr lang="en-US" b="0" i="1" dirty="0">
                  <a:solidFill>
                    <a:schemeClr val="bg1"/>
                  </a:solidFill>
                  <a:effectLst/>
                  <a:latin typeface="72Brand"/>
                </a:rPr>
                <a:t>e</a:t>
              </a:r>
              <a:endParaRPr lang="tr-TR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C6AF45-96E2-D82D-21F9-D8CF1BE43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" r="2116"/>
          <a:stretch/>
        </p:blipFill>
        <p:spPr bwMode="auto">
          <a:xfrm>
            <a:off x="8075486" y="1333072"/>
            <a:ext cx="3996647" cy="468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49CF3-4C7D-BF4F-2B06-7709CA51D78C}"/>
              </a:ext>
            </a:extLst>
          </p:cNvPr>
          <p:cNvSpPr txBox="1"/>
          <p:nvPr/>
        </p:nvSpPr>
        <p:spPr>
          <a:xfrm>
            <a:off x="11060320" y="1404991"/>
            <a:ext cx="1525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  <a:latin typeface="72Brand"/>
              </a:rPr>
              <a:t>Enigma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4E1CB-2893-44D1-9CCA-190E13076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234" y="4525068"/>
            <a:ext cx="4364252" cy="22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47F2D-B30A-F19E-4645-B7532365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63ABB7-7730-CB8A-3B1D-50260D9F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2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DC907A-DE75-4200-815E-FB479D3CE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767" y="4816931"/>
            <a:ext cx="179272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6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25230</TotalTime>
  <Words>559</Words>
  <Application>Microsoft Office PowerPoint</Application>
  <PresentationFormat>Widescreen</PresentationFormat>
  <Paragraphs>128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72Brand</vt:lpstr>
      <vt:lpstr>Arial</vt:lpstr>
      <vt:lpstr>Calibri</vt:lpstr>
      <vt:lpstr>Calibri Light</vt:lpstr>
      <vt:lpstr>Euclid Circular B</vt:lpstr>
      <vt:lpstr>Lexend</vt:lpstr>
      <vt:lpstr>Poppins</vt:lpstr>
      <vt:lpstr>Office Theme</vt:lpstr>
      <vt:lpstr>AI Journey:  Past, Present and Your Future</vt:lpstr>
      <vt:lpstr>PowerPoint Presentation</vt:lpstr>
      <vt:lpstr>PowerPoint Presentation</vt:lpstr>
      <vt:lpstr>PowerPoint Presentation</vt:lpstr>
      <vt:lpstr>PowerPoint Presentation</vt:lpstr>
      <vt:lpstr>Agenda</vt:lpstr>
      <vt:lpstr>The past, present, and future of AI</vt:lpstr>
      <vt:lpstr>1956 — The Birth of 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for Developers</vt:lpstr>
      <vt:lpstr>PowerPoint Presentation</vt:lpstr>
      <vt:lpstr>PowerPoint Presentation</vt:lpstr>
      <vt:lpstr>PowerPoint Presentation</vt:lpstr>
      <vt:lpstr>PowerPoint Presentation</vt:lpstr>
      <vt:lpstr>Faking AI</vt:lpstr>
      <vt:lpstr>Live Coding: Photo Picker</vt:lpstr>
      <vt:lpstr>Download Ollama</vt:lpstr>
      <vt:lpstr>Run Ollama</vt:lpstr>
      <vt:lpstr>Reliable?</vt:lpstr>
      <vt:lpstr>Alper EBİÇOĞLU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Journey</dc:title>
  <dc:creator>Alper Ebicoglu</dc:creator>
  <cp:lastModifiedBy>Alper Ebiçoğlu</cp:lastModifiedBy>
  <cp:revision>1198</cp:revision>
  <dcterms:created xsi:type="dcterms:W3CDTF">2022-02-27T10:42:11Z</dcterms:created>
  <dcterms:modified xsi:type="dcterms:W3CDTF">2025-03-16T11:10:40Z</dcterms:modified>
</cp:coreProperties>
</file>